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35" r:id="rId12"/>
    <p:sldId id="536" r:id="rId13"/>
    <p:sldId id="537" r:id="rId14"/>
    <p:sldId id="538" r:id="rId15"/>
    <p:sldId id="539" r:id="rId16"/>
    <p:sldId id="540" r:id="rId17"/>
    <p:sldId id="549" r:id="rId18"/>
    <p:sldId id="550" r:id="rId19"/>
    <p:sldId id="551" r:id="rId20"/>
    <p:sldId id="548" r:id="rId21"/>
    <p:sldId id="552" r:id="rId22"/>
    <p:sldId id="543" r:id="rId23"/>
    <p:sldId id="546" r:id="rId24"/>
    <p:sldId id="545" r:id="rId25"/>
    <p:sldId id="544" r:id="rId26"/>
    <p:sldId id="547" r:id="rId27"/>
    <p:sldId id="553" r:id="rId28"/>
    <p:sldId id="345" r:id="rId29"/>
    <p:sldId id="533" r:id="rId30"/>
    <p:sldId id="531" r:id="rId31"/>
    <p:sldId id="532" r:id="rId32"/>
    <p:sldId id="534" r:id="rId33"/>
    <p:sldId id="530" r:id="rId34"/>
    <p:sldId id="526" r:id="rId35"/>
    <p:sldId id="514" r:id="rId36"/>
    <p:sldId id="515" r:id="rId37"/>
    <p:sldId id="494" r:id="rId38"/>
    <p:sldId id="508" r:id="rId39"/>
    <p:sldId id="498" r:id="rId40"/>
    <p:sldId id="517" r:id="rId41"/>
    <p:sldId id="516" r:id="rId42"/>
    <p:sldId id="520" r:id="rId43"/>
    <p:sldId id="521" r:id="rId44"/>
    <p:sldId id="522" r:id="rId45"/>
    <p:sldId id="523" r:id="rId46"/>
    <p:sldId id="524" r:id="rId47"/>
    <p:sldId id="512" r:id="rId48"/>
    <p:sldId id="503" r:id="rId49"/>
    <p:sldId id="519" r:id="rId50"/>
    <p:sldId id="504" r:id="rId51"/>
    <p:sldId id="509" r:id="rId52"/>
    <p:sldId id="511" r:id="rId53"/>
    <p:sldId id="496" r:id="rId5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F0"/>
    <a:srgbClr val="FF0000"/>
    <a:srgbClr val="08F630"/>
    <a:srgbClr val="FEA80E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>
        <p:scale>
          <a:sx n="100" d="100"/>
          <a:sy n="100" d="100"/>
        </p:scale>
        <p:origin x="144" y="5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24/10/2022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10/24/2022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10/24/2022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10/24/2022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10/24/2022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10/24/2022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44565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hyperlink" Target="https://proceedings.neurips.cc/paper/2000/file/f9d1152547c0bde01830b7e8bd60024c-Pape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0" Type="http://schemas.openxmlformats.org/officeDocument/2006/relationships/image" Target="../media/image118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3BA156-041D-67F6-9FBC-61A0F77FE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3270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865B599-B980-E523-A29F-B141C049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37327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A1325B-F5E1-FF08-BAA4-BE924907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1686805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3BB2DB7-F95F-AED5-459F-5F30936E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333151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92AA28D-D78F-EF1C-DC97-3E558B41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4957173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4CF5CAE-AEE5-4766-7815-C1ACE2DA1777}"/>
              </a:ext>
            </a:extLst>
          </p:cNvPr>
          <p:cNvCxnSpPr>
            <a:cxnSpLocks/>
          </p:cNvCxnSpPr>
          <p:nvPr/>
        </p:nvCxnSpPr>
        <p:spPr>
          <a:xfrm flipV="1">
            <a:off x="4486275" y="800100"/>
            <a:ext cx="2954379" cy="886705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C4EEE36-71AF-09D5-3F7A-5370E0C32E5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486275" y="2387381"/>
            <a:ext cx="2954379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762105-83A0-F28C-3B92-13C3CD4E5615}"/>
              </a:ext>
            </a:extLst>
          </p:cNvPr>
          <p:cNvCxnSpPr>
            <a:cxnSpLocks/>
          </p:cNvCxnSpPr>
          <p:nvPr/>
        </p:nvCxnSpPr>
        <p:spPr>
          <a:xfrm>
            <a:off x="4486275" y="2569731"/>
            <a:ext cx="2954379" cy="1343219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CEEFDB1-54F2-29A9-7396-88573786C763}"/>
              </a:ext>
            </a:extLst>
          </p:cNvPr>
          <p:cNvCxnSpPr>
            <a:cxnSpLocks/>
          </p:cNvCxnSpPr>
          <p:nvPr/>
        </p:nvCxnSpPr>
        <p:spPr>
          <a:xfrm>
            <a:off x="4486275" y="3087958"/>
            <a:ext cx="2838450" cy="2520679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6D6D24-1A17-9282-3122-8D243E51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06" y="1278711"/>
            <a:ext cx="4702989" cy="47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F4C5CA-0089-D266-E23E-BCFC9395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1" y="1283493"/>
            <a:ext cx="645043" cy="22077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D8F122-2016-4EE9-19AD-8086D084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0" y="3677443"/>
            <a:ext cx="645043" cy="22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49" y="1366838"/>
            <a:ext cx="6682851" cy="45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(building blocks)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building blocks)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0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>
            <a:extLst>
              <a:ext uri="{FF2B5EF4-FFF2-40B4-BE49-F238E27FC236}">
                <a16:creationId xmlns:a16="http://schemas.microsoft.com/office/drawing/2014/main" id="{7AD1ED8B-93A9-3B65-6F0E-ED44BBB2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79" y="1063968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Toy </a:t>
            </a:r>
            <a:r>
              <a:rPr lang="de-AT" dirty="0" err="1"/>
              <a:t>example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D9E852CC-B837-F501-75A7-28BC61C28ACA}"/>
              </a:ext>
            </a:extLst>
          </p:cNvPr>
          <p:cNvSpPr/>
          <p:nvPr/>
        </p:nvSpPr>
        <p:spPr>
          <a:xfrm>
            <a:off x="1882215" y="1223988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50x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292EA21-7093-1188-6D9B-D9A336693A94}"/>
              </a:ext>
            </a:extLst>
          </p:cNvPr>
          <p:cNvSpPr/>
          <p:nvPr/>
        </p:nvSpPr>
        <p:spPr>
          <a:xfrm>
            <a:off x="3201427" y="1223988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30x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7D42226-751A-5321-7A47-157042A69088}"/>
              </a:ext>
            </a:extLst>
          </p:cNvPr>
          <p:cNvSpPr/>
          <p:nvPr/>
        </p:nvSpPr>
        <p:spPr>
          <a:xfrm>
            <a:off x="4525402" y="1223988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10x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6BBEC8B-9FAA-FB99-12EA-DB11BA9A1741}"/>
              </a:ext>
            </a:extLst>
          </p:cNvPr>
          <p:cNvSpPr/>
          <p:nvPr/>
        </p:nvSpPr>
        <p:spPr>
          <a:xfrm>
            <a:off x="1825065" y="2533676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1x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DB0195B-6F6C-5ECD-B95D-E8BDDEBEADCB}"/>
              </a:ext>
            </a:extLst>
          </p:cNvPr>
          <p:cNvSpPr/>
          <p:nvPr/>
        </p:nvSpPr>
        <p:spPr>
          <a:xfrm>
            <a:off x="3144277" y="2533676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1x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D0E0301-699A-7A24-0D8B-919C8A171B60}"/>
              </a:ext>
            </a:extLst>
          </p:cNvPr>
          <p:cNvSpPr/>
          <p:nvPr/>
        </p:nvSpPr>
        <p:spPr>
          <a:xfrm>
            <a:off x="4468252" y="2533676"/>
            <a:ext cx="906780" cy="56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de-AT" dirty="0"/>
              <a:t>1x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6EC3F624-D39B-EE38-627D-1E47287C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58" y="3978000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5080C71D-50DA-3179-064B-9ED4D800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961" y="1063968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D6FECDF8-EB1A-36F3-EC3F-F9D31A46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79" y="3953493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6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024DC-1461-1995-2A81-9E866D8D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Face </a:t>
            </a:r>
            <a:r>
              <a:rPr lang="de-AT" dirty="0" err="1"/>
              <a:t>example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30629A-85A4-7CAF-CB15-28A899DC5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7900C9-A034-D6B4-E7C7-71504CF82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14" y="1091136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C6D1BE1-441D-0400-55DD-FC044166F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24" y="3894412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C98AFAB1-BDCC-F914-78E2-D0222794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14" y="3894412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218BFE84-3E24-22A1-62B3-FC6CED16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524" y="1103961"/>
            <a:ext cx="400656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for Position Frequency Maps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0E094F13-F51E-808B-BE68-10D4081D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2019725"/>
            <a:ext cx="10892799" cy="357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5D3E508-8548-58B9-6B14-DC5F6991F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4914900" cy="4270860"/>
          </a:xfrm>
        </p:spPr>
        <p:txBody>
          <a:bodyPr/>
          <a:lstStyle/>
          <a:p>
            <a:r>
              <a:rPr lang="en-US" sz="1800" dirty="0"/>
              <a:t>Oscillation from quench </a:t>
            </a:r>
          </a:p>
          <a:p>
            <a:r>
              <a:rPr lang="en-US" sz="1800" dirty="0"/>
              <a:t>Oscillation from border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2034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for Position Frequency Maps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5D3E508-8548-58B9-6B14-DC5F6991F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34377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Challenges:</a:t>
            </a:r>
          </a:p>
          <a:p>
            <a:pPr marL="48767" indent="0">
              <a:buNone/>
            </a:pPr>
            <a:r>
              <a:rPr lang="en-US" sz="1800" dirty="0"/>
              <a:t>NMF with NAN values exists, but model adjustments make result much worse</a:t>
            </a:r>
          </a:p>
          <a:p>
            <a:pPr marL="48767" indent="0">
              <a:buNone/>
            </a:pPr>
            <a:r>
              <a:rPr lang="en-US" sz="1800" dirty="0"/>
              <a:t>Map parts have different origins</a:t>
            </a:r>
          </a:p>
          <a:p>
            <a:r>
              <a:rPr lang="en-US" sz="1800" dirty="0"/>
              <a:t>Oscillation from quench </a:t>
            </a:r>
          </a:p>
          <a:p>
            <a:r>
              <a:rPr lang="en-US" sz="1800" dirty="0"/>
              <a:t>Oscillation from border</a:t>
            </a:r>
          </a:p>
          <a:p>
            <a:endParaRPr lang="en-US" sz="18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66CDE8-7417-7CD5-8A23-4927CFEA81C0}"/>
              </a:ext>
            </a:extLst>
          </p:cNvPr>
          <p:cNvSpPr/>
          <p:nvPr/>
        </p:nvSpPr>
        <p:spPr>
          <a:xfrm>
            <a:off x="1281813" y="2326934"/>
            <a:ext cx="2521796" cy="311012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70BE7DD-2CCC-7766-156B-D5659D00B168}"/>
              </a:ext>
            </a:extLst>
          </p:cNvPr>
          <p:cNvSpPr/>
          <p:nvPr/>
        </p:nvSpPr>
        <p:spPr>
          <a:xfrm>
            <a:off x="1281813" y="2698182"/>
            <a:ext cx="2521796" cy="311012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6DCAA11-5EE9-8B17-78B3-8C0EAFEDB5D1}"/>
              </a:ext>
            </a:extLst>
          </p:cNvPr>
          <p:cNvGrpSpPr/>
          <p:nvPr/>
        </p:nvGrpSpPr>
        <p:grpSpPr>
          <a:xfrm>
            <a:off x="1455510" y="3144105"/>
            <a:ext cx="8802916" cy="2890511"/>
            <a:chOff x="417284" y="2019725"/>
            <a:chExt cx="10892799" cy="3576741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0E094F13-F51E-808B-BE68-10D4081D6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284" y="2019725"/>
              <a:ext cx="10892799" cy="3576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919971F-C82B-4C7B-45AD-497DBDA6AF4C}"/>
                </a:ext>
              </a:extLst>
            </p:cNvPr>
            <p:cNvSpPr/>
            <p:nvPr/>
          </p:nvSpPr>
          <p:spPr>
            <a:xfrm>
              <a:off x="7741920" y="2621344"/>
              <a:ext cx="1478280" cy="396176"/>
            </a:xfrm>
            <a:prstGeom prst="rect">
              <a:avLst/>
            </a:prstGeom>
            <a:solidFill>
              <a:srgbClr val="FF0000">
                <a:alpha val="18824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F3BDECE-50CB-D68E-5A87-FE9FF4E053B2}"/>
                </a:ext>
              </a:extLst>
            </p:cNvPr>
            <p:cNvSpPr/>
            <p:nvPr/>
          </p:nvSpPr>
          <p:spPr>
            <a:xfrm>
              <a:off x="7459980" y="3444304"/>
              <a:ext cx="1760220" cy="563815"/>
            </a:xfrm>
            <a:prstGeom prst="rect">
              <a:avLst/>
            </a:prstGeom>
            <a:solidFill>
              <a:srgbClr val="FF0000">
                <a:alpha val="18824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9D0CA03-1F46-4CFB-A889-89B8D952DC73}"/>
                </a:ext>
              </a:extLst>
            </p:cNvPr>
            <p:cNvSpPr/>
            <p:nvPr/>
          </p:nvSpPr>
          <p:spPr>
            <a:xfrm>
              <a:off x="6522720" y="4330681"/>
              <a:ext cx="2926080" cy="563815"/>
            </a:xfrm>
            <a:prstGeom prst="rect">
              <a:avLst/>
            </a:prstGeom>
            <a:solidFill>
              <a:srgbClr val="FF0000">
                <a:alpha val="18824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865C986-6EDF-FFFD-CB51-8DE01D32F3D5}"/>
                </a:ext>
              </a:extLst>
            </p:cNvPr>
            <p:cNvSpPr/>
            <p:nvPr/>
          </p:nvSpPr>
          <p:spPr>
            <a:xfrm>
              <a:off x="4601356" y="3832922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BCAAC73-7B9C-2543-592D-07A950EB7055}"/>
                </a:ext>
              </a:extLst>
            </p:cNvPr>
            <p:cNvSpPr/>
            <p:nvPr/>
          </p:nvSpPr>
          <p:spPr>
            <a:xfrm>
              <a:off x="6522720" y="3848130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2CB6CC-E5DA-286A-1773-91E79BD534F0}"/>
                </a:ext>
              </a:extLst>
            </p:cNvPr>
            <p:cNvSpPr/>
            <p:nvPr/>
          </p:nvSpPr>
          <p:spPr>
            <a:xfrm>
              <a:off x="2377440" y="2935430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439EEA19-D596-FDDA-9A46-F02925B29250}"/>
                </a:ext>
              </a:extLst>
            </p:cNvPr>
            <p:cNvSpPr/>
            <p:nvPr/>
          </p:nvSpPr>
          <p:spPr>
            <a:xfrm>
              <a:off x="2377440" y="3315372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162C093-1DD6-13A4-2913-3D9B43D5303F}"/>
                </a:ext>
              </a:extLst>
            </p:cNvPr>
            <p:cNvSpPr/>
            <p:nvPr/>
          </p:nvSpPr>
          <p:spPr>
            <a:xfrm>
              <a:off x="2383936" y="4152899"/>
              <a:ext cx="839324" cy="319977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rgbClr val="FEA80E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563110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D4613547-8A97-C9D7-C9B6-13228B67091A}"/>
              </a:ext>
            </a:extLst>
          </p:cNvPr>
          <p:cNvSpPr/>
          <p:nvPr/>
        </p:nvSpPr>
        <p:spPr>
          <a:xfrm>
            <a:off x="1197991" y="1242483"/>
            <a:ext cx="2869184" cy="458590"/>
          </a:xfrm>
          <a:prstGeom prst="rect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57E1D24-C64A-4991-385D-A64276A14949}"/>
              </a:ext>
            </a:extLst>
          </p:cNvPr>
          <p:cNvSpPr/>
          <p:nvPr/>
        </p:nvSpPr>
        <p:spPr>
          <a:xfrm>
            <a:off x="1197991" y="1746488"/>
            <a:ext cx="2869184" cy="458590"/>
          </a:xfrm>
          <a:prstGeom prst="rect">
            <a:avLst/>
          </a:prstGeom>
          <a:solidFill>
            <a:srgbClr val="08F630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Preprocessing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0E094F13-F51E-808B-BE68-10D4081D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84" y="1162304"/>
            <a:ext cx="6467475" cy="212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F61B99A-3850-0EBC-8614-C1F0B8CA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09" y="3429000"/>
            <a:ext cx="3971926" cy="246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591A50D-F129-3BBE-A40E-1717CB2763E5}"/>
              </a:ext>
            </a:extLst>
          </p:cNvPr>
          <p:cNvSpPr/>
          <p:nvPr/>
        </p:nvSpPr>
        <p:spPr>
          <a:xfrm>
            <a:off x="7358627" y="1239344"/>
            <a:ext cx="1338263" cy="1903906"/>
          </a:xfrm>
          <a:prstGeom prst="rect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DA3FF36A-EB59-BF2A-5CED-CCC2C94B9C9A}"/>
              </a:ext>
            </a:extLst>
          </p:cNvPr>
          <p:cNvSpPr/>
          <p:nvPr/>
        </p:nvSpPr>
        <p:spPr>
          <a:xfrm>
            <a:off x="7618184" y="3143250"/>
            <a:ext cx="819150" cy="476250"/>
          </a:xfrm>
          <a:prstGeom prst="downArrow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76321A5-6308-9B3F-25A7-433BCA27F419}"/>
              </a:ext>
            </a:extLst>
          </p:cNvPr>
          <p:cNvSpPr/>
          <p:nvPr/>
        </p:nvSpPr>
        <p:spPr>
          <a:xfrm>
            <a:off x="9266009" y="1249416"/>
            <a:ext cx="1338263" cy="1903906"/>
          </a:xfrm>
          <a:prstGeom prst="rect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14890385-958E-B60E-4970-22B65ED7C398}"/>
              </a:ext>
            </a:extLst>
          </p:cNvPr>
          <p:cNvSpPr/>
          <p:nvPr/>
        </p:nvSpPr>
        <p:spPr>
          <a:xfrm>
            <a:off x="9525566" y="3153322"/>
            <a:ext cx="819150" cy="476250"/>
          </a:xfrm>
          <a:prstGeom prst="downArrow">
            <a:avLst/>
          </a:prstGeom>
          <a:solidFill>
            <a:srgbClr val="F4FE76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2133AA8-2428-D33B-20D5-1ECE2ABB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4914900" cy="4270860"/>
          </a:xfrm>
        </p:spPr>
        <p:txBody>
          <a:bodyPr/>
          <a:lstStyle/>
          <a:p>
            <a:r>
              <a:rPr lang="en-US" sz="1800" dirty="0"/>
              <a:t>Take half with more data</a:t>
            </a:r>
          </a:p>
          <a:p>
            <a:r>
              <a:rPr lang="en-US" sz="1800" dirty="0"/>
              <a:t>Interpolate nan values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EE0C74C-E18D-6087-1845-029D12D11843}"/>
              </a:ext>
            </a:extLst>
          </p:cNvPr>
          <p:cNvSpPr/>
          <p:nvPr/>
        </p:nvSpPr>
        <p:spPr>
          <a:xfrm>
            <a:off x="8572500" y="3533252"/>
            <a:ext cx="408950" cy="2162444"/>
          </a:xfrm>
          <a:prstGeom prst="rect">
            <a:avLst/>
          </a:prstGeom>
          <a:solidFill>
            <a:srgbClr val="08F630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97F348A-5E00-2C21-DDEC-C8F78396AFE7}"/>
              </a:ext>
            </a:extLst>
          </p:cNvPr>
          <p:cNvSpPr/>
          <p:nvPr/>
        </p:nvSpPr>
        <p:spPr>
          <a:xfrm>
            <a:off x="10531018" y="3518964"/>
            <a:ext cx="408950" cy="2162444"/>
          </a:xfrm>
          <a:prstGeom prst="rect">
            <a:avLst/>
          </a:prstGeom>
          <a:solidFill>
            <a:srgbClr val="08F630">
              <a:alpha val="50000"/>
            </a:srgbClr>
          </a:solidFill>
          <a:ln>
            <a:solidFill>
              <a:srgbClr val="FEA80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6601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MIRROR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511EB71-54B3-34B0-A2F5-C691D3D2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1734772-627C-EFB8-E349-84F9D59B4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919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250D1D5-D017-6B05-B9EA-8344B685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18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944F688-58DF-C108-A5BC-52562E5B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739" y="239533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18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MIRROR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FED003-0DD1-1590-E39B-94B644219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7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F647064-FCBD-B86C-5438-5E01ABB2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0" y="147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5FAD7FE-27E5-9917-EEEB-BDE5A57B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40" y="147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02CA255-202B-4DF7-816B-9461D636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3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89887423-35B7-647E-6FC5-CA389C3C8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00" y="358813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DE1DA621-A403-5F62-F77E-308593CC6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40" y="363727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6D4A7B-86EA-CA62-5D9C-0991EB391A73}"/>
              </a:ext>
            </a:extLst>
          </p:cNvPr>
          <p:cNvSpPr txBox="1"/>
          <p:nvPr/>
        </p:nvSpPr>
        <p:spPr>
          <a:xfrm>
            <a:off x="220980" y="4409501"/>
            <a:ext cx="6096000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Event with secondary quench -&gt;</a:t>
            </a: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lang="en-US" sz="14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(anomaly in this dataset)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55A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653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MAIN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CBEADA65-1611-76E2-36C3-28571EDA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7" y="203638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DBE56381-8584-59F9-2B67-FECFEED26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367" y="2062186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952ABB90-A202-7899-1E12-27C37044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367" y="208798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4B695A6A-09B8-B6DD-54E0-6F5E30EFA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835" y="208798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813AB-2BE1-28AB-0979-2E7E2D18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NMF - MAIN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AA45C-5979-0E8E-65FD-3755ABB4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 err="1"/>
              <a:t>n_components</a:t>
            </a:r>
            <a:r>
              <a:rPr lang="en-US" sz="1800" dirty="0"/>
              <a:t> = 6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34FBA2-3535-F2E2-C171-2CBD4C2CA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6E125BA-1FA1-14DE-EB5F-A755CD363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60" y="133580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CF59919-62AD-8FAB-E720-ADF56C0B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60" y="132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72B5939-EBC5-CE85-5B8C-54A1857AB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60" y="132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B055F7C-DB02-2D4F-D3C1-6D3C84AA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348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30A7A47A-B36B-31E0-16ED-3FD17305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60" y="34856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2B1A6790-BF35-79CA-DD16-1BE5B9ADA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60" y="349580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7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96D55-5430-B77C-986C-8B60C47B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Interpretation is key:</a:t>
            </a:r>
          </a:p>
          <a:p>
            <a:r>
              <a:rPr lang="en-US" sz="1800" dirty="0"/>
              <a:t>Check </a:t>
            </a:r>
            <a:r>
              <a:rPr lang="en-US" sz="1800" b="1" dirty="0"/>
              <a:t>assumptions</a:t>
            </a:r>
            <a:r>
              <a:rPr lang="en-US" sz="1800" dirty="0"/>
              <a:t> (e.g. scaling, processing)</a:t>
            </a:r>
          </a:p>
          <a:p>
            <a:r>
              <a:rPr lang="en-US" sz="1800" b="1" dirty="0"/>
              <a:t>Discussion</a:t>
            </a:r>
            <a:r>
              <a:rPr lang="en-US" sz="1800" dirty="0"/>
              <a:t> with experts (no ML, algebra, statistics knowledge)</a:t>
            </a:r>
          </a:p>
          <a:p>
            <a:pPr lvl="1"/>
            <a:r>
              <a:rPr lang="en-US" sz="1800" dirty="0"/>
              <a:t>Avoid over-engineering</a:t>
            </a:r>
          </a:p>
          <a:p>
            <a:r>
              <a:rPr lang="en-US" sz="1800" dirty="0"/>
              <a:t>Check </a:t>
            </a:r>
            <a:r>
              <a:rPr lang="en-US" sz="1800" b="1" dirty="0"/>
              <a:t>NMF components</a:t>
            </a:r>
            <a:r>
              <a:rPr lang="en-US" sz="1800" dirty="0"/>
              <a:t>: </a:t>
            </a:r>
          </a:p>
          <a:p>
            <a:pPr lvl="1"/>
            <a:r>
              <a:rPr lang="en-US" sz="1800" dirty="0"/>
              <a:t>Do I just detect processing features (e.g. interpolation)</a:t>
            </a:r>
          </a:p>
          <a:p>
            <a:pPr lvl="1"/>
            <a:endParaRPr lang="en-US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r>
              <a:rPr lang="de-AT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Further improve plots, according to experts</a:t>
                </a:r>
              </a:p>
              <a:p>
                <a:r>
                  <a:rPr lang="en-US" sz="1800" dirty="0"/>
                  <a:t>Add FFT phase to track wave propagation</a:t>
                </a:r>
              </a:p>
              <a:p>
                <a:r>
                  <a:rPr lang="en-US" sz="1800" dirty="0"/>
                  <a:t>Find expected oscillation after quench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adjust simulations (PSPICE)</a:t>
                </a:r>
              </a:p>
              <a:p>
                <a:r>
                  <a:rPr lang="en-US" sz="1800" dirty="0"/>
                  <a:t>Find oscillation anomalies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precursor of magnet failure?</a:t>
                </a:r>
              </a:p>
              <a:p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Possible method to find prototypes in position frequency map: NMF codebooks?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76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10/24/2022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Microsoft Office PowerPoint</Application>
  <PresentationFormat>Breitbild</PresentationFormat>
  <Paragraphs>470</Paragraphs>
  <Slides>53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Map</vt:lpstr>
      <vt:lpstr>Generalization</vt:lpstr>
      <vt:lpstr>Quantiles</vt:lpstr>
      <vt:lpstr>Find Peaks</vt:lpstr>
      <vt:lpstr>Find Peaks</vt:lpstr>
      <vt:lpstr>Voltage = f(Quantile)</vt:lpstr>
      <vt:lpstr>Non-Negative Matrix Factorization</vt:lpstr>
      <vt:lpstr>NMF vs. VQ vs. PCA</vt:lpstr>
      <vt:lpstr>Toy example</vt:lpstr>
      <vt:lpstr>Face example</vt:lpstr>
      <vt:lpstr>NMF for Position Frequency Maps</vt:lpstr>
      <vt:lpstr>NMF for Position Frequency Maps</vt:lpstr>
      <vt:lpstr>Preprocessing</vt:lpstr>
      <vt:lpstr>NMF - MIRROR</vt:lpstr>
      <vt:lpstr>NMF - MIRROR</vt:lpstr>
      <vt:lpstr>NMF - MAIN</vt:lpstr>
      <vt:lpstr>NMF - MAIN</vt:lpstr>
      <vt:lpstr>Summary</vt:lpstr>
      <vt:lpstr>PowerPoint-Präsentation</vt:lpstr>
      <vt:lpstr>Sanity Checks</vt:lpstr>
      <vt:lpstr>Kirchhoff</vt:lpstr>
      <vt:lpstr>FFT sanity check</vt:lpstr>
      <vt:lpstr>Data - Simulation</vt:lpstr>
      <vt:lpstr>Next Steps </vt:lpstr>
      <vt:lpstr>Signal vs. scaled signal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1337</cp:revision>
  <cp:lastPrinted>2020-05-13T09:15:16Z</cp:lastPrinted>
  <dcterms:created xsi:type="dcterms:W3CDTF">2019-07-26T06:24:56Z</dcterms:created>
  <dcterms:modified xsi:type="dcterms:W3CDTF">2022-10-24T13:20:13Z</dcterms:modified>
</cp:coreProperties>
</file>